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799263" cy="9929813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Garamond" panose="02020404030301010803" pitchFamily="18" charset="0"/>
      <p:regular r:id="rId29"/>
      <p:bold r:id="rId30"/>
      <p:italic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g4UvVtDnIkT7WdxLgz/VPBHa7I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126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customschemas.google.com/relationships/presentationmetadata" Target="meta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2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4537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2" y="9432925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307424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/>
          <p:nvPr/>
        </p:nvSpPr>
        <p:spPr>
          <a:xfrm>
            <a:off x="3852862" y="9432925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rebuchet MS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8" name="Google Shape;2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2" name="Google Shape;2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3f08f627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3f08f62715_0_0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00" cy="4468800"/>
          </a:xfrm>
          <a:prstGeom prst="rect">
            <a:avLst/>
          </a:prstGeom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13f08f62715_0_0:notes"/>
          <p:cNvSpPr txBox="1">
            <a:spLocks noGrp="1"/>
          </p:cNvSpPr>
          <p:nvPr>
            <p:ph type="sldNum" idx="12"/>
          </p:nvPr>
        </p:nvSpPr>
        <p:spPr>
          <a:xfrm>
            <a:off x="3852862" y="9432925"/>
            <a:ext cx="2944800" cy="495300"/>
          </a:xfrm>
          <a:prstGeom prst="rect">
            <a:avLst/>
          </a:prstGeom>
        </p:spPr>
        <p:txBody>
          <a:bodyPr spcFirstLastPara="1" wrap="square" lIns="90925" tIns="45450" rIns="90925" bIns="454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sz="14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9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:notes"/>
          <p:cNvSpPr txBox="1">
            <a:spLocks noGrp="1"/>
          </p:cNvSpPr>
          <p:nvPr>
            <p:ph type="body" idx="1"/>
          </p:nvPr>
        </p:nvSpPr>
        <p:spPr>
          <a:xfrm>
            <a:off x="681037" y="4716462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25" tIns="45450" rIns="90925" bIns="454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over Content" type="txOverObj">
  <p:cSld name="TEXT_OVER_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76962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2"/>
          </p:nvPr>
        </p:nvSpPr>
        <p:spPr>
          <a:xfrm>
            <a:off x="685800" y="3733800"/>
            <a:ext cx="76962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7"/>
          <p:cNvSpPr>
            <a:spLocks noGrp="1"/>
          </p:cNvSpPr>
          <p:nvPr>
            <p:ph type="pic" idx="2"/>
          </p:nvPr>
        </p:nvSpPr>
        <p:spPr>
          <a:xfrm>
            <a:off x="609599" y="609600"/>
            <a:ext cx="6347714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7"/>
          <p:cNvSpPr txBox="1">
            <a:spLocks noGrp="1"/>
          </p:cNvSpPr>
          <p:nvPr>
            <p:ph type="body" idx="1"/>
          </p:nvPr>
        </p:nvSpPr>
        <p:spPr>
          <a:xfrm>
            <a:off x="609599" y="5367338"/>
            <a:ext cx="6347714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7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7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8"/>
          <p:cNvSpPr txBox="1">
            <a:spLocks noGrp="1"/>
          </p:cNvSpPr>
          <p:nvPr>
            <p:ph type="body" idx="1"/>
          </p:nvPr>
        </p:nvSpPr>
        <p:spPr>
          <a:xfrm>
            <a:off x="3571275" y="514925"/>
            <a:ext cx="3386037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7" name="Google Shape;127;p28"/>
          <p:cNvSpPr txBox="1">
            <a:spLocks noGrp="1"/>
          </p:cNvSpPr>
          <p:nvPr>
            <p:ph type="body" idx="2"/>
          </p:nvPr>
        </p:nvSpPr>
        <p:spPr>
          <a:xfrm>
            <a:off x="609599" y="2777069"/>
            <a:ext cx="2790182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40"/>
              <a:buNone/>
              <a:defRPr sz="105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600"/>
              <a:buNone/>
              <a:defRPr sz="750"/>
            </a:lvl9pPr>
          </a:lstStyle>
          <a:p>
            <a:endParaRPr/>
          </a:p>
        </p:txBody>
      </p:sp>
      <p:sp>
        <p:nvSpPr>
          <p:cNvPr id="128" name="Google Shape;128;p28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8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9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0"/>
          <p:cNvSpPr txBox="1"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39" name="Google Shape;139;p30"/>
          <p:cNvSpPr txBox="1">
            <a:spLocks noGrp="1"/>
          </p:cNvSpPr>
          <p:nvPr>
            <p:ph type="body" idx="2"/>
          </p:nvPr>
        </p:nvSpPr>
        <p:spPr>
          <a:xfrm>
            <a:off x="609599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0" name="Google Shape;140;p30"/>
          <p:cNvSpPr txBox="1">
            <a:spLocks noGrp="1"/>
          </p:cNvSpPr>
          <p:nvPr>
            <p:ph type="body" idx="3"/>
          </p:nvPr>
        </p:nvSpPr>
        <p:spPr>
          <a:xfrm>
            <a:off x="3866640" y="2160983"/>
            <a:ext cx="309067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41" name="Google Shape;141;p30"/>
          <p:cNvSpPr txBox="1">
            <a:spLocks noGrp="1"/>
          </p:cNvSpPr>
          <p:nvPr>
            <p:ph type="body" idx="4"/>
          </p:nvPr>
        </p:nvSpPr>
        <p:spPr>
          <a:xfrm>
            <a:off x="3866640" y="2737246"/>
            <a:ext cx="3090672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0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body" idx="1"/>
          </p:nvPr>
        </p:nvSpPr>
        <p:spPr>
          <a:xfrm>
            <a:off x="609600" y="2160589"/>
            <a:ext cx="3088109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148" name="Google Shape;148;p31"/>
          <p:cNvSpPr txBox="1">
            <a:spLocks noGrp="1"/>
          </p:cNvSpPr>
          <p:nvPr>
            <p:ph type="body" idx="2"/>
          </p:nvPr>
        </p:nvSpPr>
        <p:spPr>
          <a:xfrm>
            <a:off x="3869204" y="2160590"/>
            <a:ext cx="3088110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►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►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►"/>
              <a:defRPr sz="1200"/>
            </a:lvl9pPr>
          </a:lstStyle>
          <a:p>
            <a:endParaRPr/>
          </a:p>
        </p:txBody>
      </p:sp>
      <p:sp>
        <p:nvSpPr>
          <p:cNvPr id="149" name="Google Shape;149;p31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1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ntent" type="fourObj">
  <p:cSld name="FOUR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4610100" y="1828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3"/>
          </p:nvPr>
        </p:nvSpPr>
        <p:spPr>
          <a:xfrm>
            <a:off x="6858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body" idx="4"/>
          </p:nvPr>
        </p:nvSpPr>
        <p:spPr>
          <a:xfrm>
            <a:off x="4610100" y="3733800"/>
            <a:ext cx="37719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body" idx="1"/>
          </p:nvPr>
        </p:nvSpPr>
        <p:spPr>
          <a:xfrm>
            <a:off x="609600" y="2160587"/>
            <a:ext cx="63484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 rot="5400000">
            <a:off x="3840993" y="2745920"/>
            <a:ext cx="5251451" cy="97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body" idx="1"/>
          </p:nvPr>
        </p:nvSpPr>
        <p:spPr>
          <a:xfrm rot="5400000">
            <a:off x="581386" y="637813"/>
            <a:ext cx="5251451" cy="5195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 rot="5400000">
            <a:off x="1843087" y="927099"/>
            <a:ext cx="3881437" cy="634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1"/>
          </p:nvPr>
        </p:nvSpPr>
        <p:spPr>
          <a:xfrm>
            <a:off x="609597" y="4013200"/>
            <a:ext cx="6347716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2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5"/>
          <p:cNvSpPr txBox="1"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5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sp>
          <p:nvSpPr>
            <p:cNvPr id="11" name="Google Shape;11;p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12" name="Google Shape;12;p15"/>
            <p:cNvCxnSpPr/>
            <p:nvPr/>
          </p:nvCxnSpPr>
          <p:spPr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" name="Google Shape;13;p15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4" name="Google Shape;14;p15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5" name="Google Shape;15;p15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21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6" name="Google Shape;16;p15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7" name="Google Shape;17;p15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" name="Google Shape;18;p15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9" name="Google Shape;19;p15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117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0" name="Google Shape;20;p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609600" y="2160587"/>
            <a:ext cx="63484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17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sp>
          <p:nvSpPr>
            <p:cNvPr id="35" name="Google Shape;35;p17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36" name="Google Shape;36;p17"/>
            <p:cNvCxnSpPr/>
            <p:nvPr/>
          </p:nvCxnSpPr>
          <p:spPr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17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8" name="Google Shape;38;p17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" name="Google Shape;39;p17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21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" name="Google Shape;40;p17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1" name="Google Shape;41;p17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2" name="Google Shape;42;p17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3" name="Google Shape;43;p17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117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4" name="Google Shape;44;p17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609600" y="2160587"/>
            <a:ext cx="63484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9"/>
          <p:cNvGrpSpPr/>
          <p:nvPr/>
        </p:nvGrpSpPr>
        <p:grpSpPr>
          <a:xfrm>
            <a:off x="-7937" y="-7937"/>
            <a:ext cx="9170987" cy="6873875"/>
            <a:chOff x="-8467" y="-8468"/>
            <a:chExt cx="9171317" cy="6874935"/>
          </a:xfrm>
        </p:grpSpPr>
        <p:sp>
          <p:nvSpPr>
            <p:cNvPr id="61" name="Google Shape;61;p19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 extrusionOk="0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cxnSp>
          <p:nvCxnSpPr>
            <p:cNvPr id="62" name="Google Shape;62;p19"/>
            <p:cNvCxnSpPr/>
            <p:nvPr/>
          </p:nvCxnSpPr>
          <p:spPr>
            <a:xfrm rot="10800000" flipH="1">
              <a:off x="5130830" y="4175605"/>
              <a:ext cx="4022475" cy="2682396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" name="Google Shape;63;p19"/>
            <p:cNvCxnSpPr/>
            <p:nvPr/>
          </p:nvCxnSpPr>
          <p:spPr>
            <a:xfrm>
              <a:off x="7042707" y="0"/>
              <a:ext cx="1219200" cy="6858000"/>
            </a:xfrm>
            <a:prstGeom prst="straightConnector1">
              <a:avLst/>
            </a:prstGeom>
            <a:noFill/>
            <a:ln w="9525" cap="rnd" cmpd="sng">
              <a:solidFill>
                <a:schemeClr val="accent1">
                  <a:alpha val="69411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4" name="Google Shape;64;p1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 extrusionOk="0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5" name="Google Shape;65;p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 extrusionOk="0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19215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6" name="Google Shape;66;p19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 extrusionOk="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7" name="Google Shape;67;p19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 extrusionOk="0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411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8" name="Google Shape;68;p19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 extrusionOk="0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69" name="Google Shape;69;p19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 extrusionOk="0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117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70" name="Google Shape;70;p19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 extrusionOk="0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rgbClr val="17B0E4">
                <a:alpha val="6509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body" idx="1"/>
          </p:nvPr>
        </p:nvSpPr>
        <p:spPr>
          <a:xfrm>
            <a:off x="609600" y="2160587"/>
            <a:ext cx="63484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dt" idx="10"/>
          </p:nvPr>
        </p:nvSpPr>
        <p:spPr>
          <a:xfrm>
            <a:off x="5405437" y="6042025"/>
            <a:ext cx="6842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ftr" idx="11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6445250" y="6042025"/>
            <a:ext cx="5127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Trebuchet MS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vinghamfirst.northumberland.sch.uk/web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0" y="3429000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"/>
          <p:cNvSpPr txBox="1">
            <a:spLocks noGrp="1"/>
          </p:cNvSpPr>
          <p:nvPr>
            <p:ph type="body" idx="1"/>
          </p:nvPr>
        </p:nvSpPr>
        <p:spPr>
          <a:xfrm>
            <a:off x="900112" y="1557337"/>
            <a:ext cx="7010400" cy="478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80"/>
              <a:buNone/>
            </a:pPr>
            <a:r>
              <a:rPr lang="en-US" sz="6600" b="0" i="0" u="non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5400" b="0" i="0" u="none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Class 4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-US" sz="6000" b="0" i="0" u="none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Information &amp; Curriculum Meeting</a:t>
            </a:r>
            <a:endParaRPr/>
          </a:p>
          <a:p>
            <a:pPr marL="342900" lvl="0" indent="-3429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 sz="1800" b="0" i="0" u="none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 September 2022</a:t>
            </a:r>
            <a:endParaRPr/>
          </a:p>
        </p:txBody>
      </p:sp>
      <p:sp>
        <p:nvSpPr>
          <p:cNvPr id="165" name="Google Shape;165;p1"/>
          <p:cNvSpPr txBox="1"/>
          <p:nvPr/>
        </p:nvSpPr>
        <p:spPr>
          <a:xfrm>
            <a:off x="5791200" y="4840287"/>
            <a:ext cx="17356137" cy="4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6" name="Google Shape;166;p1" descr="http://www.ovinghamfirst.northumberland.sch.uk/core/passwords/read_logo/ae0491de2dc86295f7b887aad5e23b2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825" y="117475"/>
            <a:ext cx="2016125" cy="201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"/>
          <p:cNvSpPr txBox="1"/>
          <p:nvPr/>
        </p:nvSpPr>
        <p:spPr>
          <a:xfrm>
            <a:off x="2051050" y="1125537"/>
            <a:ext cx="5545137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Through Love, we go Beyond. 1 Corinthians (12-13)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7426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"/>
          <p:cNvSpPr txBox="1"/>
          <p:nvPr/>
        </p:nvSpPr>
        <p:spPr>
          <a:xfrm>
            <a:off x="684212" y="1052512"/>
            <a:ext cx="7773987" cy="3195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Calibri"/>
              <a:buNone/>
            </a:pPr>
            <a:r>
              <a:rPr lang="en-US" sz="2000" b="0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Messages: </a:t>
            </a:r>
            <a:r>
              <a:rPr lang="en-US" sz="20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Diaries are checked daily – please write in here for any changes of pick-up etc. (alternatively, contact us by phone or email.)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Appointments can be made to speak at length – drop off and pick up times are brief.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Calibri"/>
              <a:buNone/>
            </a:pPr>
            <a:r>
              <a:rPr lang="en-US" sz="2000" b="0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Electronically: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Class page on the school website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7426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8"/>
          <p:cNvSpPr txBox="1">
            <a:spLocks noGrp="1"/>
          </p:cNvSpPr>
          <p:nvPr>
            <p:ph type="title"/>
          </p:nvPr>
        </p:nvSpPr>
        <p:spPr>
          <a:xfrm>
            <a:off x="1246187" y="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200"/>
              <a:buFont typeface="Calibri"/>
              <a:buNone/>
            </a:pPr>
            <a:r>
              <a:rPr lang="en-US" sz="3200" b="0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Communication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"/>
          <p:cNvSpPr txBox="1">
            <a:spLocks noGrp="1"/>
          </p:cNvSpPr>
          <p:nvPr>
            <p:ph type="title"/>
          </p:nvPr>
        </p:nvSpPr>
        <p:spPr>
          <a:xfrm>
            <a:off x="1246187" y="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600"/>
              <a:buFont typeface="Trebuchet MS"/>
              <a:buNone/>
            </a:pPr>
            <a:r>
              <a:rPr lang="en-US" sz="3600" b="0" i="0" u="sng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Curriculum</a:t>
            </a:r>
            <a:endParaRPr/>
          </a:p>
        </p:txBody>
      </p:sp>
      <p:sp>
        <p:nvSpPr>
          <p:cNvPr id="241" name="Google Shape;241;p9"/>
          <p:cNvSpPr txBox="1"/>
          <p:nvPr/>
        </p:nvSpPr>
        <p:spPr>
          <a:xfrm>
            <a:off x="900112" y="1125537"/>
            <a:ext cx="7127875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Information can be found on our class </a:t>
            </a:r>
            <a:r>
              <a:rPr lang="en-US" sz="1800" b="0" i="0" u="sng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page</a:t>
            </a: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9" descr="http://www.ovinghamfirst.northumberland.sch.uk/core/passwords/read_logo/ae0491de2dc86295f7b887aad5e23b2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5875" y="1773237"/>
            <a:ext cx="3554412" cy="355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/>
          <p:nvPr/>
        </p:nvSpPr>
        <p:spPr>
          <a:xfrm>
            <a:off x="611187" y="1484312"/>
            <a:ext cx="7993062" cy="37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CPA approach – Low threshold, high ceiling tasks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High level maths vocabulary expectations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Quick facts recall – timetables ( Year 4 Statutory Tables Test June) number bonds, number recognition.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0"/>
          <p:cNvSpPr txBox="1"/>
          <p:nvPr/>
        </p:nvSpPr>
        <p:spPr>
          <a:xfrm>
            <a:off x="1203325" y="5492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4000"/>
              <a:buFont typeface="Calibri"/>
              <a:buNone/>
            </a:pPr>
            <a:r>
              <a:rPr lang="en-US" sz="4000" b="1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Maths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"/>
          <p:cNvSpPr txBox="1"/>
          <p:nvPr/>
        </p:nvSpPr>
        <p:spPr>
          <a:xfrm>
            <a:off x="611187" y="1044575"/>
            <a:ext cx="7993062" cy="344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endParaRPr sz="1800" b="0" i="0" u="none" strike="noStrike" cap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Significant emphasis on spelling &amp; grammar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Expectation to use correct punctuation and grammar in all writing. 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Weekly spelling rules to practise linked to class work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Statutory spelling list for Years 3 and 4 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1"/>
          <p:cNvSpPr txBox="1"/>
          <p:nvPr/>
        </p:nvSpPr>
        <p:spPr>
          <a:xfrm>
            <a:off x="1173162" y="5492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 sz="4000" b="0" i="0" u="sng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rPr>
              <a:t>SPaG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3712" y="3357562"/>
            <a:ext cx="5341937" cy="28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"/>
          <p:cNvSpPr txBox="1"/>
          <p:nvPr/>
        </p:nvSpPr>
        <p:spPr>
          <a:xfrm>
            <a:off x="611187" y="1484312"/>
            <a:ext cx="7993062" cy="587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We want to foster a love of reading – reading for pleasure is the aim of the game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Read a wide range of fiction, non-fiction, magazines, newspapers, e-books!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Independence - but still supported – PLEASE sign reading record on a regular basis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Aiming for at least book a week, ask questions, discuss opinions etc through VIPERS.  Books changed on Mondays only so please encourage re-reading and supplementing with books from home/library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1203325" y="5492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4000"/>
              <a:buFont typeface="Calibri"/>
              <a:buNone/>
            </a:pPr>
            <a:r>
              <a:rPr lang="en-US" sz="4000" b="0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Reading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"/>
          <p:cNvSpPr txBox="1"/>
          <p:nvPr/>
        </p:nvSpPr>
        <p:spPr>
          <a:xfrm>
            <a:off x="611187" y="1484312"/>
            <a:ext cx="79930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Spellings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Times tables book (KS 2 only)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3"/>
          <p:cNvSpPr txBox="1"/>
          <p:nvPr/>
        </p:nvSpPr>
        <p:spPr>
          <a:xfrm>
            <a:off x="1203325" y="5492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omic Sans MS"/>
              <a:buNone/>
            </a:pPr>
            <a:r>
              <a:rPr lang="en-US" sz="3200" b="0" i="0" u="sng" strike="noStrike" cap="none">
                <a:solidFill>
                  <a:srgbClr val="262626"/>
                </a:solidFill>
                <a:latin typeface="Comic Sans MS"/>
                <a:ea typeface="Comic Sans MS"/>
                <a:cs typeface="Comic Sans MS"/>
                <a:sym typeface="Comic Sans MS"/>
              </a:rPr>
              <a:t>Homework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2565400"/>
            <a:ext cx="5949950" cy="15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3350" y="4365625"/>
            <a:ext cx="7272337" cy="13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4"/>
          <p:cNvSpPr txBox="1"/>
          <p:nvPr/>
        </p:nvSpPr>
        <p:spPr>
          <a:xfrm>
            <a:off x="611187" y="1484312"/>
            <a:ext cx="7993062" cy="54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Email address: admin@ovinghamfirst.northumberland.sch.uk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Website: http://www.ovinghamfirst.northumberland.sch.uk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Twitter: OvinghamCEFirst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4"/>
          <p:cNvSpPr txBox="1"/>
          <p:nvPr/>
        </p:nvSpPr>
        <p:spPr>
          <a:xfrm>
            <a:off x="1173162" y="5492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1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Useful information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8537" y="4508500"/>
            <a:ext cx="3959225" cy="2132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"/>
          <p:cNvSpPr txBox="1">
            <a:spLocks noGrp="1"/>
          </p:cNvSpPr>
          <p:nvPr>
            <p:ph type="title"/>
          </p:nvPr>
        </p:nvSpPr>
        <p:spPr>
          <a:xfrm>
            <a:off x="1087437" y="115887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600"/>
              <a:buFont typeface="Calibri"/>
              <a:buNone/>
            </a:pPr>
            <a:r>
              <a:rPr lang="en-US" sz="3600" b="1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Class Information</a:t>
            </a:r>
            <a:endParaRPr/>
          </a:p>
        </p:txBody>
      </p:sp>
      <p:sp>
        <p:nvSpPr>
          <p:cNvPr id="173" name="Google Shape;173;p2"/>
          <p:cNvSpPr txBox="1">
            <a:spLocks noGrp="1"/>
          </p:cNvSpPr>
          <p:nvPr>
            <p:ph type="body" idx="1"/>
          </p:nvPr>
        </p:nvSpPr>
        <p:spPr>
          <a:xfrm>
            <a:off x="1087437" y="1700212"/>
            <a:ext cx="7010400" cy="345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en-US" sz="35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Class routines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en-US" sz="35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Buddies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en-US" sz="35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Behaviour management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en-US" sz="35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Curriculum Information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lang="en-US" sz="35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Supporting your child at home</a:t>
            </a:r>
            <a:endParaRPr/>
          </a:p>
          <a:p>
            <a:pPr marL="342900" lvl="0" indent="-165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3500" b="0" i="0" u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"/>
          <p:cNvSpPr txBox="1"/>
          <p:nvPr/>
        </p:nvSpPr>
        <p:spPr>
          <a:xfrm>
            <a:off x="0" y="3429000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"/>
          <p:cNvSpPr txBox="1">
            <a:spLocks noGrp="1"/>
          </p:cNvSpPr>
          <p:nvPr>
            <p:ph type="title"/>
          </p:nvPr>
        </p:nvSpPr>
        <p:spPr>
          <a:xfrm>
            <a:off x="1087437" y="115887"/>
            <a:ext cx="68707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200"/>
              <a:buFont typeface="Calibri"/>
              <a:buNone/>
            </a:pPr>
            <a:r>
              <a:rPr lang="en-US" sz="3200" b="1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Who’s in class?</a:t>
            </a:r>
            <a:endParaRPr/>
          </a:p>
        </p:txBody>
      </p:sp>
      <p:sp>
        <p:nvSpPr>
          <p:cNvPr id="180" name="Google Shape;180;p3"/>
          <p:cNvSpPr txBox="1">
            <a:spLocks noGrp="1"/>
          </p:cNvSpPr>
          <p:nvPr>
            <p:ph type="body" idx="1"/>
          </p:nvPr>
        </p:nvSpPr>
        <p:spPr>
          <a:xfrm>
            <a:off x="1087437" y="1700212"/>
            <a:ext cx="7010400" cy="345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Char char="•"/>
            </a:pPr>
            <a:r>
              <a:rPr lang="en-US" sz="32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Ms Moore: Class Teacher, Monday am, Tuesday-Friday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Char char="•"/>
            </a:pPr>
            <a:r>
              <a:rPr lang="en-US" sz="32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Mrs Lognonne: TA, Mon-Fri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Char char="•"/>
            </a:pPr>
            <a:r>
              <a:rPr lang="en-US" sz="32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Mrs Finney: HLTA, </a:t>
            </a:r>
            <a:r>
              <a:rPr lang="en-US" sz="32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3200" b="0" i="0" u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uesday afternoon</a:t>
            </a:r>
            <a:endParaRPr sz="3200" b="0" i="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</a:pPr>
            <a:endParaRPr sz="3200" b="0" i="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"/>
          <p:cNvSpPr txBox="1"/>
          <p:nvPr/>
        </p:nvSpPr>
        <p:spPr>
          <a:xfrm>
            <a:off x="0" y="3429000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"/>
          <p:cNvSpPr txBox="1"/>
          <p:nvPr/>
        </p:nvSpPr>
        <p:spPr>
          <a:xfrm>
            <a:off x="554037" y="863600"/>
            <a:ext cx="8137525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Monday</a:t>
            </a:r>
            <a:r>
              <a:rPr lang="en-US" sz="24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New reading books given out.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Wednesday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PE with NUFC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Thursday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Music with Mrs Shevlin (recorders)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Calibri"/>
              <a:buNone/>
            </a:pPr>
            <a:r>
              <a:rPr lang="en-US" sz="2400" b="1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Friday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7426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Spelling and tables review.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rebuchet MS"/>
              <a:buNone/>
            </a:pPr>
            <a:endParaRPr sz="2800" b="0" i="0" u="none" strike="noStrike" cap="none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"/>
          <p:cNvSpPr txBox="1">
            <a:spLocks noGrp="1"/>
          </p:cNvSpPr>
          <p:nvPr>
            <p:ph type="title"/>
          </p:nvPr>
        </p:nvSpPr>
        <p:spPr>
          <a:xfrm>
            <a:off x="1187450" y="188912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600"/>
              <a:buFont typeface="Calibri"/>
              <a:buNone/>
            </a:pPr>
            <a:r>
              <a:rPr lang="en-US" sz="3600" b="0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Class Routines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"/>
          <a:stretch/>
        </p:blipFill>
        <p:spPr bwMode="auto">
          <a:xfrm>
            <a:off x="169808" y="631064"/>
            <a:ext cx="8793888" cy="473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9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6348412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b="1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Buddies</a:t>
            </a:r>
            <a:endParaRPr/>
          </a:p>
        </p:txBody>
      </p:sp>
      <p:sp>
        <p:nvSpPr>
          <p:cNvPr id="203" name="Google Shape;203;p39"/>
          <p:cNvSpPr txBox="1">
            <a:spLocks noGrp="1"/>
          </p:cNvSpPr>
          <p:nvPr>
            <p:ph type="body" idx="1"/>
          </p:nvPr>
        </p:nvSpPr>
        <p:spPr>
          <a:xfrm>
            <a:off x="609600" y="2160587"/>
            <a:ext cx="6348412" cy="3881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Buddies support the younger children in school at break and lunchtime.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This role is designed to promote independence and help to prepare for greater responsibility in Year 5.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"/>
          <p:cNvSpPr txBox="1">
            <a:spLocks noGrp="1"/>
          </p:cNvSpPr>
          <p:nvPr>
            <p:ph type="title"/>
          </p:nvPr>
        </p:nvSpPr>
        <p:spPr>
          <a:xfrm>
            <a:off x="971550" y="117475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200"/>
              <a:buFont typeface="Calibri"/>
              <a:buNone/>
            </a:pPr>
            <a:r>
              <a:rPr lang="en-US" sz="3200" b="1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Behaviour Management</a:t>
            </a:r>
            <a:endParaRPr/>
          </a:p>
        </p:txBody>
      </p:sp>
      <p:pic>
        <p:nvPicPr>
          <p:cNvPr id="209" name="Google Shape;209;p5" descr="House Points | New Cumnock Primary Schoo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1712" y="2133600"/>
            <a:ext cx="1905000" cy="20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5"/>
          <p:cNvSpPr txBox="1"/>
          <p:nvPr/>
        </p:nvSpPr>
        <p:spPr>
          <a:xfrm>
            <a:off x="2728912" y="2933700"/>
            <a:ext cx="36004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House points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5"/>
          <p:cNvSpPr txBox="1"/>
          <p:nvPr/>
        </p:nvSpPr>
        <p:spPr>
          <a:xfrm>
            <a:off x="1908175" y="4116387"/>
            <a:ext cx="23764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Hard work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6303962" y="3402012"/>
            <a:ext cx="237490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Kindness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5"/>
          <p:cNvSpPr txBox="1"/>
          <p:nvPr/>
        </p:nvSpPr>
        <p:spPr>
          <a:xfrm>
            <a:off x="627062" y="3500437"/>
            <a:ext cx="23764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Resilience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5"/>
          <p:cNvSpPr txBox="1"/>
          <p:nvPr/>
        </p:nvSpPr>
        <p:spPr>
          <a:xfrm>
            <a:off x="1471612" y="2794000"/>
            <a:ext cx="23764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Perseverance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5"/>
          <p:cNvSpPr txBox="1"/>
          <p:nvPr/>
        </p:nvSpPr>
        <p:spPr>
          <a:xfrm>
            <a:off x="7491412" y="2894012"/>
            <a:ext cx="23764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Considerate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5"/>
          <p:cNvSpPr txBox="1"/>
          <p:nvPr/>
        </p:nvSpPr>
        <p:spPr>
          <a:xfrm>
            <a:off x="5891212" y="2717800"/>
            <a:ext cx="23764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Co-operation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5"/>
          <p:cNvSpPr txBox="1"/>
          <p:nvPr/>
        </p:nvSpPr>
        <p:spPr>
          <a:xfrm>
            <a:off x="5307012" y="4256087"/>
            <a:ext cx="2376487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School values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"/>
          <p:cNvSpPr txBox="1"/>
          <p:nvPr/>
        </p:nvSpPr>
        <p:spPr>
          <a:xfrm>
            <a:off x="179387" y="2133600"/>
            <a:ext cx="302418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Being the best we can be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/>
          <p:nvPr/>
        </p:nvSpPr>
        <p:spPr>
          <a:xfrm>
            <a:off x="179387" y="0"/>
            <a:ext cx="8424862" cy="681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1" i="0" u="sng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What does it mean to be in Year 4?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None/>
            </a:pP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In Year 4 we want everyone to feel happy, safe and be able to learn. To make sure this happens we must: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1. Be an active listener.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2. Be independent and help one another.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3. Be kind and caring and a good friend.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4. Follow instructions.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5. Concentrate and always try our best.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6. Try not to distract others or shout out.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7. Keep the classroom tidy.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8. Look after school equipment and other people's belongings.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9. Be a good role model and always polite.</a:t>
            </a:r>
            <a:endParaRPr sz="1600" b="0" i="0" u="none" strike="noStrike" cap="none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10. Be positive and have fun!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7" descr="123 Blocks Images – Browse 967 Stock Photos, Vectors, and Video | Adobe  St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112" y="1044575"/>
            <a:ext cx="6264275" cy="4697412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7"/>
          <p:cNvSpPr txBox="1">
            <a:spLocks noGrp="1"/>
          </p:cNvSpPr>
          <p:nvPr>
            <p:ph type="title"/>
          </p:nvPr>
        </p:nvSpPr>
        <p:spPr>
          <a:xfrm>
            <a:off x="3276600" y="260350"/>
            <a:ext cx="68707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261"/>
              </a:buClr>
              <a:buSzPts val="3600"/>
              <a:buFont typeface="Calibri"/>
              <a:buNone/>
            </a:pPr>
            <a:r>
              <a:rPr lang="en-US" sz="3600" b="0" i="0" u="sng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Sanctions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4_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</Words>
  <Application>Microsoft Office PowerPoint</Application>
  <PresentationFormat>On-screen Show (4:3)</PresentationFormat>
  <Paragraphs>97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Comic Sans MS</vt:lpstr>
      <vt:lpstr>Garamond</vt:lpstr>
      <vt:lpstr>Trebuchet MS</vt:lpstr>
      <vt:lpstr>Noto Sans Symbols</vt:lpstr>
      <vt:lpstr>4_Facet</vt:lpstr>
      <vt:lpstr>5_Facet</vt:lpstr>
      <vt:lpstr>Facet</vt:lpstr>
      <vt:lpstr>PowerPoint Presentation</vt:lpstr>
      <vt:lpstr>Class Information</vt:lpstr>
      <vt:lpstr>Who’s in class?</vt:lpstr>
      <vt:lpstr>Class Routines</vt:lpstr>
      <vt:lpstr>PowerPoint Presentation</vt:lpstr>
      <vt:lpstr>Buddies</vt:lpstr>
      <vt:lpstr>Behaviour Management</vt:lpstr>
      <vt:lpstr>PowerPoint Presentation</vt:lpstr>
      <vt:lpstr>Sanctions</vt:lpstr>
      <vt:lpstr>Communication</vt:lpstr>
      <vt:lpstr>Curriculum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</dc:creator>
  <cp:lastModifiedBy>Tracey Moore</cp:lastModifiedBy>
  <cp:revision>1</cp:revision>
  <dcterms:created xsi:type="dcterms:W3CDTF">2004-09-11T15:19:08Z</dcterms:created>
  <dcterms:modified xsi:type="dcterms:W3CDTF">2022-09-23T14:42:05Z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TC010875731033</vt:lpwstr>
  </property>
</Properties>
</file>