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799263" cy="99298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4UvVtDnIkT7WdxLgz/VPBHa7I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2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2" y="0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2" y="9432925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0742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/>
        </p:nvSpPr>
        <p:spPr>
          <a:xfrm>
            <a:off x="3852862" y="9432925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f08f627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f08f62715_0_0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00" cy="4468800"/>
          </a:xfrm>
          <a:prstGeom prst="rect">
            <a:avLst/>
          </a:prstGeom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3f08f62715_0_0:notes"/>
          <p:cNvSpPr txBox="1">
            <a:spLocks noGrp="1"/>
          </p:cNvSpPr>
          <p:nvPr>
            <p:ph type="sldNum" idx="12"/>
          </p:nvPr>
        </p:nvSpPr>
        <p:spPr>
          <a:xfrm>
            <a:off x="3852862" y="9432925"/>
            <a:ext cx="2944800" cy="495300"/>
          </a:xfrm>
          <a:prstGeom prst="rect">
            <a:avLst/>
          </a:prstGeom>
        </p:spPr>
        <p:txBody>
          <a:bodyPr spcFirstLastPara="1" wrap="square" lIns="90925" tIns="45450" rIns="90925" bIns="45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1037" y="4716462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85800" y="3733800"/>
            <a:ext cx="7696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3"/>
          </p:nvPr>
        </p:nvSpPr>
        <p:spPr>
          <a:xfrm>
            <a:off x="6858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4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 rot="5400000">
            <a:off x="3840993" y="2745920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3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 rot="5400000">
            <a:off x="1843087" y="927099"/>
            <a:ext cx="3881437" cy="634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-7937" y="-7937"/>
            <a:ext cx="9170987" cy="6873875"/>
            <a:chOff x="-8467" y="-8468"/>
            <a:chExt cx="9171317" cy="6874935"/>
          </a:xfrm>
        </p:grpSpPr>
        <p:sp>
          <p:nvSpPr>
            <p:cNvPr id="11" name="Google Shape;11;p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12" name="Google Shape;12;p15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rnd" cmpd="sng">
              <a:solidFill>
                <a:schemeClr val="accent1">
                  <a:alpha val="6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15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rnd" cmpd="sng">
              <a:solidFill>
                <a:schemeClr val="accent1">
                  <a:alpha val="6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" name="Google Shape;14;p15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21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509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" name="Google Shape;17;p15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117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509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17"/>
          <p:cNvGrpSpPr/>
          <p:nvPr/>
        </p:nvGrpSpPr>
        <p:grpSpPr>
          <a:xfrm>
            <a:off x="-7937" y="-7937"/>
            <a:ext cx="9170987" cy="6873875"/>
            <a:chOff x="-8467" y="-8468"/>
            <a:chExt cx="9171317" cy="6874935"/>
          </a:xfrm>
        </p:grpSpPr>
        <p:sp>
          <p:nvSpPr>
            <p:cNvPr id="35" name="Google Shape;35;p17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36" name="Google Shape;36;p17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rnd" cmpd="sng">
              <a:solidFill>
                <a:schemeClr val="accent1">
                  <a:alpha val="6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7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rnd" cmpd="sng">
              <a:solidFill>
                <a:schemeClr val="accent1">
                  <a:alpha val="6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38;p17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21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509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117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509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9"/>
          <p:cNvGrpSpPr/>
          <p:nvPr/>
        </p:nvGrpSpPr>
        <p:grpSpPr>
          <a:xfrm>
            <a:off x="-7937" y="-7937"/>
            <a:ext cx="9170987" cy="6873875"/>
            <a:chOff x="-8467" y="-8468"/>
            <a:chExt cx="9171317" cy="6874935"/>
          </a:xfrm>
        </p:grpSpPr>
        <p:sp>
          <p:nvSpPr>
            <p:cNvPr id="61" name="Google Shape;61;p19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62" name="Google Shape;62;p19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rnd" cmpd="sng">
              <a:solidFill>
                <a:schemeClr val="accent1">
                  <a:alpha val="6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19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rnd" cmpd="sng">
              <a:solidFill>
                <a:schemeClr val="accent1">
                  <a:alpha val="6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4" name="Google Shape;64;p1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21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509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7" name="Google Shape;67;p19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9" name="Google Shape;69;p19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117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509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nghamfirst.northumberland.sch.uk/we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0" y="3429000"/>
            <a:ext cx="9144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>
            <a:spLocks noGrp="1"/>
          </p:cNvSpPr>
          <p:nvPr>
            <p:ph type="body" idx="1"/>
          </p:nvPr>
        </p:nvSpPr>
        <p:spPr>
          <a:xfrm>
            <a:off x="900112" y="1557337"/>
            <a:ext cx="7010400" cy="47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80"/>
              <a:buNone/>
            </a:pPr>
            <a:r>
              <a:rPr lang="en-US" sz="6600" b="0" i="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i="0" u="none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4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US" sz="6000" b="0" i="0" u="none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 &amp; Curriculum Meeting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1800" b="0" i="0" u="none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 September 2022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5791200" y="4840287"/>
            <a:ext cx="17356137" cy="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Google Shape;166;p1" descr="http://www.ovinghamfirst.northumberland.sch.uk/core/passwords/read_logo/ae0491de2dc86295f7b887aad5e23b2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" y="117475"/>
            <a:ext cx="2016125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 txBox="1"/>
          <p:nvPr/>
        </p:nvSpPr>
        <p:spPr>
          <a:xfrm>
            <a:off x="2051050" y="1125537"/>
            <a:ext cx="55451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Through Love, we go Beyond. 1 Corinthians (12-13)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7426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/>
          <p:nvPr/>
        </p:nvSpPr>
        <p:spPr>
          <a:xfrm>
            <a:off x="684212" y="1052512"/>
            <a:ext cx="7773987" cy="319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000"/>
              <a:buFont typeface="Calibri"/>
              <a:buNone/>
            </a:pPr>
            <a:r>
              <a:rPr lang="en-US" sz="2000" b="0" i="0" u="sng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Messages: </a:t>
            </a:r>
            <a:r>
              <a:rPr lang="en-US" sz="20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426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Diaries are checked daily – please write in here for any changes of pick-up etc. (alternatively, contact us by phone or email.)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426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Appointments can be made to speak at length – drop off and pick up times are brief.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4261"/>
              </a:buClr>
              <a:buSzPts val="2000"/>
              <a:buFont typeface="Calibri"/>
              <a:buNone/>
            </a:pPr>
            <a:r>
              <a:rPr lang="en-US" sz="2000" b="0" i="0" u="sng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Electronically: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426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Class page on the school website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426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1246187" y="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3200"/>
              <a:buFont typeface="Calibri"/>
              <a:buNone/>
            </a:pPr>
            <a:r>
              <a:rPr lang="en-US" sz="3200" b="0" i="0" u="sng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1246187" y="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3600"/>
              <a:buFont typeface="Trebuchet MS"/>
              <a:buNone/>
            </a:pPr>
            <a:r>
              <a:rPr lang="en-US" sz="3600" b="0" i="0" u="sng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Curriculum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900112" y="1125537"/>
            <a:ext cx="71278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 can be found on our class </a:t>
            </a:r>
            <a:r>
              <a:rPr lang="en-US" sz="1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page</a:t>
            </a: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9" descr="http://www.ovinghamfirst.northumberland.sch.uk/core/passwords/read_logo/ae0491de2dc86295f7b887aad5e23b2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875" y="1773237"/>
            <a:ext cx="3554412" cy="35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611187" y="1484312"/>
            <a:ext cx="7993062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CPA approach – Low threshold, high ceiling 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High level maths vocabulary expectations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Quick facts recall – timetables ( Year 4 Statutory Tables Test June) number bonds, number recognition.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1203325" y="549275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4000"/>
              <a:buFont typeface="Calibri"/>
              <a:buNone/>
            </a:pPr>
            <a:r>
              <a:rPr lang="en-US" sz="4000" b="1" i="0" u="sng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/>
        </p:nvSpPr>
        <p:spPr>
          <a:xfrm>
            <a:off x="611187" y="1044575"/>
            <a:ext cx="7993062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emphasis on spelling &amp; grammar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 to use correct punctuation and grammar in all writing.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Weekly spelling rules to practise linked to class work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Statutory spelling list for Years 3 and 4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1173162" y="549275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 sz="4000" b="0" i="0" u="sng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3357562"/>
            <a:ext cx="5341937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611187" y="1484312"/>
            <a:ext cx="7993062" cy="587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We want to foster a love of reading – reading for pleasure is the aim of the game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Read a wide range of fiction, non-fiction, magazines, newspapers, e-books!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Independence - but still supported – PLEASE sign reading record on a regular basis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Aiming for at least book a week, ask questions, discuss opinions etc through VIPERS.  Books changed on Mondays only so please encourage re-reading and supplementing with books from home/library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1203325" y="549275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4000"/>
              <a:buFont typeface="Calibri"/>
              <a:buNone/>
            </a:pPr>
            <a:r>
              <a:rPr lang="en-US" sz="4000" b="0" i="0" u="sng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/>
          <p:nvPr/>
        </p:nvSpPr>
        <p:spPr>
          <a:xfrm>
            <a:off x="611187" y="1484312"/>
            <a:ext cx="799306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Spellings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Times tables book (KS 2 only)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1203325" y="549275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omic Sans MS"/>
              <a:buNone/>
            </a:pPr>
            <a:r>
              <a:rPr lang="en-US" sz="3200" b="0" i="0" u="sng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565400"/>
            <a:ext cx="594995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350" y="4365625"/>
            <a:ext cx="7272337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/>
          <p:nvPr/>
        </p:nvSpPr>
        <p:spPr>
          <a:xfrm>
            <a:off x="611187" y="1484312"/>
            <a:ext cx="7993062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Email address: admin@ovinghamfirst.northumberland.sch.uk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Website: http://www.ovinghamfirst.northumberland.sch.uk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Twitter: OvinghamCEFirst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1173162" y="549275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1" i="0" u="sng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Useful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508500"/>
            <a:ext cx="3959225" cy="213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1087437" y="115887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3600"/>
              <a:buFont typeface="Calibri"/>
              <a:buNone/>
            </a:pPr>
            <a:r>
              <a:rPr lang="en-US" sz="3600" b="1" i="0" u="sng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Class Information</a:t>
            </a:r>
            <a:endParaRPr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1087437" y="1700212"/>
            <a:ext cx="701040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3500" b="0" i="0" u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Class routines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35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Buddies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3500" b="0" i="0" u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Behaviour management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3500" b="0" i="0" u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Curriculum Information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3500" b="0" i="0" u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Supporting your child at home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500" b="0" i="0" u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0" y="3429000"/>
            <a:ext cx="9144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1087437" y="115887"/>
            <a:ext cx="68707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3200"/>
              <a:buFont typeface="Calibri"/>
              <a:buNone/>
            </a:pPr>
            <a:r>
              <a:rPr lang="en-US" sz="3200" b="1" i="0" u="sng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Who’s in class?</a:t>
            </a:r>
            <a:endParaRPr/>
          </a:p>
        </p:txBody>
      </p:sp>
      <p:sp>
        <p:nvSpPr>
          <p:cNvPr id="180" name="Google Shape;180;p3"/>
          <p:cNvSpPr txBox="1">
            <a:spLocks noGrp="1"/>
          </p:cNvSpPr>
          <p:nvPr>
            <p:ph type="body" idx="1"/>
          </p:nvPr>
        </p:nvSpPr>
        <p:spPr>
          <a:xfrm>
            <a:off x="1087437" y="1700212"/>
            <a:ext cx="701040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</a:pPr>
            <a:r>
              <a:rPr lang="en-US" sz="3200" b="0" i="0" u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Ms Moore: Class Teacher, Monday am, Tuesday-Friday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</a:pPr>
            <a:r>
              <a:rPr lang="en-US" sz="3200" b="0" i="0" u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Mrs Lognonne: TA, Mon-Fri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</a:pPr>
            <a:r>
              <a:rPr lang="en-US" sz="3200" b="0" i="0" u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Mrs Finney: HLTA, </a:t>
            </a:r>
            <a:r>
              <a:rPr lang="en-US" sz="32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200" b="0" i="0" u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uesday afternoon</a:t>
            </a:r>
            <a:endParaRPr sz="32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803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0" y="3429000"/>
            <a:ext cx="9144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/>
          <p:nvPr/>
        </p:nvSpPr>
        <p:spPr>
          <a:xfrm>
            <a:off x="554037" y="863600"/>
            <a:ext cx="8137525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Monday</a:t>
            </a:r>
            <a:r>
              <a:rPr lang="en-US" sz="24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42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 New reading books given out.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426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Wednesday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42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PE with NUFC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426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Thursday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42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Music with Mrs Shevlin (recorders)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426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42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Spelling and tables review.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2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1187450" y="188912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3600"/>
              <a:buFont typeface="Calibri"/>
              <a:buNone/>
            </a:pPr>
            <a:r>
              <a:rPr lang="en-US" sz="3600" b="0" i="0" u="sng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Class Routines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/>
          <a:stretch/>
        </p:blipFill>
        <p:spPr bwMode="auto">
          <a:xfrm>
            <a:off x="169808" y="631064"/>
            <a:ext cx="8793888" cy="47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 u="sng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Buddies</a:t>
            </a:r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body" idx="1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Buddies support the younger children in school at break and lunchtime.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This role is designed to promote independence and help to prepare for greater responsibility in Year 5.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>
            <a:spLocks noGrp="1"/>
          </p:cNvSpPr>
          <p:nvPr>
            <p:ph type="title"/>
          </p:nvPr>
        </p:nvSpPr>
        <p:spPr>
          <a:xfrm>
            <a:off x="971550" y="117475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3200"/>
              <a:buFont typeface="Calibri"/>
              <a:buNone/>
            </a:pPr>
            <a:r>
              <a:rPr lang="en-US" sz="3200" b="1" i="0" u="sng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Behaviour Management</a:t>
            </a:r>
            <a:endParaRPr/>
          </a:p>
        </p:txBody>
      </p:sp>
      <p:pic>
        <p:nvPicPr>
          <p:cNvPr id="209" name="Google Shape;209;p5" descr="House Points | New Cumnock Primary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1712" y="2133600"/>
            <a:ext cx="190500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"/>
          <p:cNvSpPr txBox="1"/>
          <p:nvPr/>
        </p:nvSpPr>
        <p:spPr>
          <a:xfrm>
            <a:off x="2728912" y="2933700"/>
            <a:ext cx="36004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House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1908175" y="4116387"/>
            <a:ext cx="23764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Hard 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6303962" y="3402012"/>
            <a:ext cx="2374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Kindness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627062" y="3500437"/>
            <a:ext cx="23764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Resilience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1471612" y="2794000"/>
            <a:ext cx="23764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Perseverance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7491412" y="2894012"/>
            <a:ext cx="23764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5891212" y="2717800"/>
            <a:ext cx="23764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Co-operation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5307012" y="4256087"/>
            <a:ext cx="23764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values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179387" y="2133600"/>
            <a:ext cx="30241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Being the best we can 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/>
          <p:nvPr/>
        </p:nvSpPr>
        <p:spPr>
          <a:xfrm>
            <a:off x="179387" y="0"/>
            <a:ext cx="8424862" cy="681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1" i="0" u="sng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What does it mean to be in Year 4?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</a:pP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In Year 4 we want everyone to feel happy, safe and be able to learn. To make sure this happens we must: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1. Be an active listener.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2. Be independent and help one another.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3. Be kind and caring and a good friend.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4. Follow instructions.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5. Concentrate and always try our best.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6. Try not to distract others or shout out.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7. Keep the classroom tidy.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8. Look after school equipment and other people's belongings.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9. Be a good role model and always polite.</a:t>
            </a:r>
            <a:endParaRPr sz="1600" b="0" i="0" u="none" strike="noStrike" cap="none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10. Be positive and have fun!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" descr="123 Blocks Images – Browse 967 Stock Photos, Vectors, and Video | Adobe 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044575"/>
            <a:ext cx="6264275" cy="46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>
            <a:spLocks noGrp="1"/>
          </p:cNvSpPr>
          <p:nvPr>
            <p:ph type="title"/>
          </p:nvPr>
        </p:nvSpPr>
        <p:spPr>
          <a:xfrm>
            <a:off x="3276600" y="26035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261"/>
              </a:buClr>
              <a:buSzPts val="3600"/>
              <a:buFont typeface="Calibri"/>
              <a:buNone/>
            </a:pPr>
            <a:r>
              <a:rPr lang="en-US" sz="3600" b="0" i="0" u="sng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Sanctions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4_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On-screen Show (4:3)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Comic Sans MS</vt:lpstr>
      <vt:lpstr>Garamond</vt:lpstr>
      <vt:lpstr>Trebuchet MS</vt:lpstr>
      <vt:lpstr>Noto Sans Symbols</vt:lpstr>
      <vt:lpstr>4_Facet</vt:lpstr>
      <vt:lpstr>5_Facet</vt:lpstr>
      <vt:lpstr>Facet</vt:lpstr>
      <vt:lpstr>PowerPoint Presentation</vt:lpstr>
      <vt:lpstr>Class Information</vt:lpstr>
      <vt:lpstr>Who’s in class?</vt:lpstr>
      <vt:lpstr>Class Routines</vt:lpstr>
      <vt:lpstr>PowerPoint Presentation</vt:lpstr>
      <vt:lpstr>Buddies</vt:lpstr>
      <vt:lpstr>Behaviour Management</vt:lpstr>
      <vt:lpstr>PowerPoint Presentation</vt:lpstr>
      <vt:lpstr>Sanctions</vt:lpstr>
      <vt:lpstr>Communication</vt:lpstr>
      <vt:lpstr>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</dc:creator>
  <cp:lastModifiedBy>Tracey Moore</cp:lastModifiedBy>
  <cp:revision>1</cp:revision>
  <dcterms:created xsi:type="dcterms:W3CDTF">2004-09-11T15:19:08Z</dcterms:created>
  <dcterms:modified xsi:type="dcterms:W3CDTF">2022-09-23T14:42:05Z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TC010875731033</vt:lpwstr>
  </property>
</Properties>
</file>